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84708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99060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  <a:defRPr sz="2800"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 rot="5400000">
            <a:off x="4717257" y="2161381"/>
            <a:ext cx="5715000" cy="200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636588" y="234950"/>
            <a:ext cx="5715000" cy="5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 rot="5400000">
            <a:off x="2433637" y="-114300"/>
            <a:ext cx="4267200" cy="8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□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■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□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4pPr>
            <a:lvl5pPr marL="2286000" lvl="4" indent="-355600" algn="l"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□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□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566738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□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■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□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2"/>
          </p:nvPr>
        </p:nvSpPr>
        <p:spPr>
          <a:xfrm>
            <a:off x="4643438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□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■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□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два объекта над текстом" type="twoObjOverTx">
  <p:cSld name="TWO_OBJECTS_OVER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566738" y="1752600"/>
            <a:ext cx="39243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643438" y="1752600"/>
            <a:ext cx="39243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3"/>
          </p:nvPr>
        </p:nvSpPr>
        <p:spPr>
          <a:xfrm>
            <a:off x="566738" y="3962400"/>
            <a:ext cx="800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 над текстом" type="objOverTx">
  <p:cSld name="OBJECT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566738" y="1752600"/>
            <a:ext cx="800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566738" y="3962400"/>
            <a:ext cx="800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два объекта" type="txAndTwoObj">
  <p:cSld name="TEXT_AND_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566738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4643438" y="1752600"/>
            <a:ext cx="39243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4643438" y="3962400"/>
            <a:ext cx="39243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картинка и текст" type="clipArtAndTx">
  <p:cSld name="CLIPART_AND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>
            <a:spLocks noGrp="1"/>
          </p:cNvSpPr>
          <p:nvPr>
            <p:ph type="clipArt" idx="2"/>
          </p:nvPr>
        </p:nvSpPr>
        <p:spPr>
          <a:xfrm>
            <a:off x="566738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Char char="□"/>
              <a:defRPr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4643438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объект" type="txAndObj">
  <p:cSld name="TEXT_AND_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566738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4643438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объект и текст" type="objAndTx">
  <p:cSld name="OBJECT_AND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566738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2"/>
          </p:nvPr>
        </p:nvSpPr>
        <p:spPr>
          <a:xfrm>
            <a:off x="4643438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два объекта и текст" type="twoObjAndTx">
  <p:cSld name="TWO_OBJECTS_AND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566738" y="1752600"/>
            <a:ext cx="39243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2"/>
          </p:nvPr>
        </p:nvSpPr>
        <p:spPr>
          <a:xfrm>
            <a:off x="566738" y="3962400"/>
            <a:ext cx="39243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3"/>
          </p:nvPr>
        </p:nvSpPr>
        <p:spPr>
          <a:xfrm>
            <a:off x="4643438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685800" y="2393950"/>
            <a:ext cx="7772400" cy="109537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 extrusionOk="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74650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Char char="□"/>
              <a:defRPr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74650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Char char="□"/>
              <a:defRPr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09600" y="1566862"/>
            <a:ext cx="7958137" cy="109537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 extrusionOk="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2" name="Google Shape;22;p3"/>
          <p:cNvCxnSpPr/>
          <p:nvPr/>
        </p:nvCxnSpPr>
        <p:spPr>
          <a:xfrm>
            <a:off x="609600" y="6172200"/>
            <a:ext cx="7924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ctrTitle"/>
          </p:nvPr>
        </p:nvSpPr>
        <p:spPr>
          <a:xfrm>
            <a:off x="685800" y="620712"/>
            <a:ext cx="7772400" cy="2663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</a:pPr>
            <a:r>
              <a:rPr lang="en-US" sz="3600" b="1" i="1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3600" b="1" i="1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600" b="1" i="1" u="none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Трансформаторы</a:t>
            </a:r>
            <a:endParaRPr dirty="0"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AutoNum type="arabicPeriod"/>
            </a:pPr>
            <a:r>
              <a:rPr lang="en-US" sz="2000" b="0" i="1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Устройство</a:t>
            </a:r>
            <a:r>
              <a:rPr lang="en-US" sz="2000" b="0" i="1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000" b="0" i="1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принцип</a:t>
            </a:r>
            <a:r>
              <a:rPr lang="en-US" sz="2000" b="0" i="1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1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работы</a:t>
            </a:r>
            <a:r>
              <a:rPr lang="en-US" sz="2000" b="0" i="1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1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однофазного</a:t>
            </a:r>
            <a:r>
              <a:rPr lang="en-US" sz="2000" b="0" i="1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1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трансформатора</a:t>
            </a:r>
            <a:r>
              <a:rPr lang="en-US" sz="2000" b="0" i="1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533400" lvl="0" indent="-533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AutoNum type="arabicPeriod"/>
            </a:pPr>
            <a:r>
              <a:rPr lang="en-US" sz="2000" b="0" i="1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Режимы</a:t>
            </a:r>
            <a:r>
              <a:rPr lang="en-US" sz="2000" b="0" i="1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1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работы</a:t>
            </a:r>
            <a:r>
              <a:rPr lang="en-US" sz="2000" b="0" i="1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533400" lvl="0" indent="-533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AutoNum type="arabicPeriod"/>
            </a:pPr>
            <a:r>
              <a:rPr lang="en-US" sz="2000" b="0" i="1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Устройство</a:t>
            </a:r>
            <a:r>
              <a:rPr lang="en-US" sz="2000" b="0" i="1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1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трехфазного</a:t>
            </a:r>
            <a:r>
              <a:rPr lang="en-US" sz="2000" b="0" i="1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1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трансформатора</a:t>
            </a:r>
            <a:r>
              <a:rPr lang="en-US" sz="2000" b="0" i="1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533400" lvl="0" indent="-533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AutoNum type="arabicPeriod"/>
            </a:pPr>
            <a:r>
              <a:rPr lang="en-US" sz="2000" b="0" i="1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Специальные</a:t>
            </a:r>
            <a:r>
              <a:rPr lang="en-US" sz="2000" b="0" i="1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1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трансформаторы</a:t>
            </a:r>
            <a:r>
              <a:rPr lang="en-US" sz="2000" b="0" i="1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533400" lvl="0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sz="2000" b="0" i="1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33400" lvl="0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sz="2000" b="0" i="1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 b="0" i="1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>
            <a:spLocks noGrp="1"/>
          </p:cNvSpPr>
          <p:nvPr>
            <p:ph type="ctrTitle"/>
          </p:nvPr>
        </p:nvSpPr>
        <p:spPr>
          <a:xfrm>
            <a:off x="685800" y="99060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Verdana"/>
              <a:buNone/>
            </a:pPr>
            <a:r>
              <a:rPr lang="en-US" sz="40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Трехфазные трансформаторы</a:t>
            </a:r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>
            <a:spLocks noGrp="1"/>
          </p:cNvSpPr>
          <p:nvPr>
            <p:ph type="title"/>
          </p:nvPr>
        </p:nvSpPr>
        <p:spPr>
          <a:xfrm>
            <a:off x="323850" y="839787"/>
            <a:ext cx="8424862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Verdana"/>
              <a:buNone/>
            </a:pPr>
            <a:r>
              <a:rPr lang="en-US" sz="19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В ЛЭП используют мощные трехфазные силовые трансформаторы.</a:t>
            </a:r>
            <a:endParaRPr/>
          </a:p>
        </p:txBody>
      </p:sp>
      <p:sp>
        <p:nvSpPr>
          <p:cNvPr id="218" name="Google Shape;218;p31"/>
          <p:cNvSpPr txBox="1">
            <a:spLocks noGrp="1"/>
          </p:cNvSpPr>
          <p:nvPr>
            <p:ph type="body" idx="1"/>
          </p:nvPr>
        </p:nvSpPr>
        <p:spPr>
          <a:xfrm>
            <a:off x="4645025" y="1752600"/>
            <a:ext cx="3922712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□"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Магнитопровод имеет три стержня, на каждом расположено по две обмотки каждой фазы концентрично.</a:t>
            </a:r>
            <a:endParaRPr/>
          </a:p>
        </p:txBody>
      </p:sp>
      <p:pic>
        <p:nvPicPr>
          <p:cNvPr id="219" name="Google Shape;219;p31" descr="трансформатор 8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579687"/>
            <a:ext cx="4587875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title"/>
          </p:nvPr>
        </p:nvSpPr>
        <p:spPr>
          <a:xfrm>
            <a:off x="4643437" y="2028825"/>
            <a:ext cx="4176712" cy="264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Verdana"/>
              <a:buNone/>
            </a:pPr>
            <a:r>
              <a:rPr lang="en-US" sz="19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Принципиальная схема трехфазного трансформатора</a:t>
            </a:r>
            <a:br>
              <a:rPr lang="en-US" sz="19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9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9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9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 – магнитопровод</a:t>
            </a:r>
            <a:br>
              <a:rPr lang="en-US" sz="19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9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2- первичная обмотка</a:t>
            </a:r>
            <a:br>
              <a:rPr lang="en-US" sz="19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9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3 – вторичная обмотка</a:t>
            </a:r>
            <a:endParaRPr/>
          </a:p>
        </p:txBody>
      </p:sp>
      <p:pic>
        <p:nvPicPr>
          <p:cNvPr id="225" name="Google Shape;225;p32" descr="рис по трансфтрехф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1337" y="0"/>
            <a:ext cx="4106862" cy="63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Verdana"/>
              <a:buNone/>
            </a:pPr>
            <a:r>
              <a:rPr lang="en-US" sz="2100" b="1" i="1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Трехфазный силовой трансформатор</a:t>
            </a:r>
            <a:endParaRPr/>
          </a:p>
        </p:txBody>
      </p:sp>
      <p:pic>
        <p:nvPicPr>
          <p:cNvPr id="231" name="Google Shape;231;p33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7162" y="1371600"/>
            <a:ext cx="4016375" cy="529748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3"/>
          <p:cNvSpPr txBox="1">
            <a:spLocks noGrp="1"/>
          </p:cNvSpPr>
          <p:nvPr>
            <p:ph type="body" idx="1"/>
          </p:nvPr>
        </p:nvSpPr>
        <p:spPr>
          <a:xfrm>
            <a:off x="4211637" y="1628775"/>
            <a:ext cx="4648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69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 – переключатель (изменяет  коэффициент трансформации на 5%)</a:t>
            </a:r>
            <a:endParaRPr/>
          </a:p>
          <a:p>
            <a:pPr marL="469900" lvl="0" indent="-469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2- изоляторы выводов обмотки высшего напряжения</a:t>
            </a:r>
            <a:endParaRPr/>
          </a:p>
          <a:p>
            <a:pPr marL="469900" lvl="0" indent="-469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 – изоляторы обмотки низшего напряжения</a:t>
            </a:r>
            <a:endParaRPr/>
          </a:p>
          <a:p>
            <a:pPr marL="469900" lvl="0" indent="-469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 – маслоуказатель</a:t>
            </a:r>
            <a:endParaRPr/>
          </a:p>
          <a:p>
            <a:pPr marL="469900" lvl="0" indent="-469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 – расширительный бак</a:t>
            </a:r>
            <a:endParaRPr/>
          </a:p>
          <a:p>
            <a:pPr marL="469900" lvl="0" indent="-469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 – теплообменные трубы</a:t>
            </a:r>
            <a:endParaRPr/>
          </a:p>
          <a:p>
            <a:pPr marL="469900" lvl="0" indent="-469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 – бак с трансформаторным маслом</a:t>
            </a:r>
            <a:endParaRPr/>
          </a:p>
          <a:p>
            <a:pPr marL="469900" lvl="0" indent="-469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8 -  стержень магнитопровода</a:t>
            </a:r>
            <a:endParaRPr/>
          </a:p>
          <a:p>
            <a:pPr marL="469900" lvl="0" indent="-469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9 – обмотка низшего напряжения</a:t>
            </a:r>
            <a:endParaRPr/>
          </a:p>
          <a:p>
            <a:pPr marL="469900" lvl="0" indent="-469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10 – обмотка высшего напряжения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>
            <a:spLocks noGrp="1"/>
          </p:cNvSpPr>
          <p:nvPr>
            <p:ph type="title"/>
          </p:nvPr>
        </p:nvSpPr>
        <p:spPr>
          <a:xfrm>
            <a:off x="574675" y="407987"/>
            <a:ext cx="8001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Verdana"/>
              <a:buNone/>
            </a:pPr>
            <a:r>
              <a:rPr lang="en-US" sz="19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Для подключения трансформатора к ЛЭП на крышке бака есть выводы- фарфоровые изоляторы с медными стержнями.</a:t>
            </a:r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1"/>
          </p:nvPr>
        </p:nvSpPr>
        <p:spPr>
          <a:xfrm>
            <a:off x="684212" y="4221162"/>
            <a:ext cx="7773987" cy="208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□"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 В С – выводы высшего напряжения</a:t>
            </a:r>
            <a:endParaRPr/>
          </a:p>
          <a:p>
            <a:pPr marL="469900" lvl="0" indent="-469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□"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 в с – выводы низшего напряжения</a:t>
            </a:r>
            <a:endParaRPr/>
          </a:p>
          <a:p>
            <a:pPr marL="469900" lvl="0" indent="-469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□"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 – вывод нулевого провода</a:t>
            </a:r>
            <a:endParaRPr/>
          </a:p>
        </p:txBody>
      </p:sp>
      <p:pic>
        <p:nvPicPr>
          <p:cNvPr id="239" name="Google Shape;239;p34" descr="трансформатор 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11412" y="1906587"/>
            <a:ext cx="4897437" cy="219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>
            <a:spLocks noGrp="1"/>
          </p:cNvSpPr>
          <p:nvPr>
            <p:ph type="title"/>
          </p:nvPr>
        </p:nvSpPr>
        <p:spPr>
          <a:xfrm>
            <a:off x="250825" y="404812"/>
            <a:ext cx="8713787" cy="115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Verdana"/>
              <a:buNone/>
            </a:pPr>
            <a:r>
              <a:rPr lang="en-US" sz="2100" b="0" i="1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Коэффициент трансформации трехфазного трансформатора зависит от способа включения обмоток  и может изменяться в 1,7 раз</a:t>
            </a:r>
            <a:endParaRPr/>
          </a:p>
        </p:txBody>
      </p:sp>
      <p:pic>
        <p:nvPicPr>
          <p:cNvPr id="245" name="Google Shape;245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1989137"/>
            <a:ext cx="5867400" cy="4475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1" name="Google Shape;251;p36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253412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а)Ктр =</a:t>
            </a:r>
            <a:r>
              <a:rPr lang="en-US" sz="3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</a:t>
            </a:r>
            <a:r>
              <a:rPr lang="en-US" sz="21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/U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</a:t>
            </a:r>
            <a:r>
              <a:rPr lang="en-US" sz="21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= </a:t>
            </a:r>
            <a:r>
              <a:rPr lang="en-US" sz="3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</a:t>
            </a:r>
            <a:r>
              <a:rPr lang="en-US" sz="21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</a:t>
            </a:r>
            <a:r>
              <a:rPr lang="en-US" sz="21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469900" lvl="0" indent="-469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lvl="0" indent="-469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000"/>
              <a:buNone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б)Ктр =</a:t>
            </a:r>
            <a:r>
              <a:rPr lang="en-US" sz="3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</a:t>
            </a:r>
            <a:r>
              <a:rPr lang="en-US" sz="21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/U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</a:t>
            </a:r>
            <a:r>
              <a:rPr lang="en-US" sz="21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= 1,7·</a:t>
            </a:r>
            <a:r>
              <a:rPr lang="en-US" sz="3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</a:t>
            </a:r>
            <a:r>
              <a:rPr lang="en-US" sz="21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</a:t>
            </a:r>
            <a:r>
              <a:rPr lang="en-US" sz="21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/>
          </a:p>
          <a:p>
            <a:pPr marL="469900" lvl="0" indent="-469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</a:pPr>
            <a:endParaRPr sz="21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lvl="0" indent="-469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2100"/>
              <a:buNone/>
            </a:pPr>
            <a:r>
              <a:rPr lang="en-US" sz="21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В)</a:t>
            </a: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Ктр =</a:t>
            </a:r>
            <a:r>
              <a:rPr lang="en-US" sz="3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</a:t>
            </a:r>
            <a:r>
              <a:rPr lang="en-US" sz="21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/U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</a:t>
            </a:r>
            <a:r>
              <a:rPr lang="en-US" sz="21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= </a:t>
            </a:r>
            <a:r>
              <a:rPr lang="en-US" sz="3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</a:t>
            </a:r>
            <a:r>
              <a:rPr lang="en-US" sz="21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en-US" sz="3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1,7·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</a:t>
            </a:r>
            <a:r>
              <a:rPr lang="en-US" sz="21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/>
          </a:p>
          <a:p>
            <a:pPr marL="469900" lvl="0" indent="-336550" algn="l" rtl="0">
              <a:spcBef>
                <a:spcPts val="420"/>
              </a:spcBef>
              <a:spcAft>
                <a:spcPts val="0"/>
              </a:spcAft>
              <a:buSzPts val="2100"/>
              <a:buNone/>
            </a:pPr>
            <a:endParaRPr sz="21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>
            <a:spLocks noGrp="1"/>
          </p:cNvSpPr>
          <p:nvPr>
            <p:ph type="ctrTitle"/>
          </p:nvPr>
        </p:nvSpPr>
        <p:spPr>
          <a:xfrm>
            <a:off x="685800" y="99060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Verdana"/>
              <a:buNone/>
            </a:pPr>
            <a:r>
              <a:rPr lang="en-US" sz="40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4,  Специальные трансформаторы</a:t>
            </a:r>
            <a:endParaRPr/>
          </a:p>
        </p:txBody>
      </p:sp>
      <p:sp>
        <p:nvSpPr>
          <p:cNvPr id="257" name="Google Shape;257;p37"/>
          <p:cNvSpPr txBox="1">
            <a:spLocks noGrp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>
            <a:spLocks noGrp="1"/>
          </p:cNvSpPr>
          <p:nvPr>
            <p:ph type="title"/>
          </p:nvPr>
        </p:nvSpPr>
        <p:spPr>
          <a:xfrm>
            <a:off x="611187" y="328612"/>
            <a:ext cx="8532812" cy="108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Verdana"/>
              <a:buNone/>
            </a:pPr>
            <a:r>
              <a:rPr lang="en-US" sz="1700" b="1" i="1" u="sng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Автотрансформатор</a:t>
            </a:r>
            <a:r>
              <a:rPr lang="en-US" sz="1700" b="1" i="1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– это трансформатор, часть первичной обмотки которого принадлежит вторичной, поэтому у него можно плавно изменять коэффициент трансформации, т.е. напряжение на выходе варьируется.</a:t>
            </a:r>
            <a:endParaRPr/>
          </a:p>
        </p:txBody>
      </p:sp>
      <p:pic>
        <p:nvPicPr>
          <p:cNvPr id="263" name="Google Shape;263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7962" y="2276475"/>
            <a:ext cx="2474912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8"/>
          <p:cNvSpPr txBox="1"/>
          <p:nvPr/>
        </p:nvSpPr>
        <p:spPr>
          <a:xfrm>
            <a:off x="3348037" y="2276475"/>
            <a:ext cx="5473700" cy="345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□"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 – регулятор </a:t>
            </a:r>
            <a:endParaRPr/>
          </a:p>
          <a:p>
            <a:pPr marL="469900" marR="0" lvl="0" indent="-469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□"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 – бегунок (перемещается по виткам обмотки)</a:t>
            </a:r>
            <a:endParaRPr/>
          </a:p>
          <a:p>
            <a:pPr marL="469900" marR="0" lvl="0" indent="-469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□"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 – тороидальный магнитопровод с намотанной на него медной обмоткой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>
            <a:spLocks noGrp="1"/>
          </p:cNvSpPr>
          <p:nvPr>
            <p:ph type="title"/>
          </p:nvPr>
        </p:nvSpPr>
        <p:spPr>
          <a:xfrm>
            <a:off x="574675" y="511175"/>
            <a:ext cx="80010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Verdana"/>
              <a:buNone/>
            </a:pPr>
            <a:r>
              <a:rPr lang="en-US" sz="21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Принцип работы автотрансформатора</a:t>
            </a:r>
            <a:endParaRPr/>
          </a:p>
        </p:txBody>
      </p:sp>
      <p:sp>
        <p:nvSpPr>
          <p:cNvPr id="270" name="Google Shape;270;p39"/>
          <p:cNvSpPr txBox="1">
            <a:spLocks noGrp="1"/>
          </p:cNvSpPr>
          <p:nvPr>
            <p:ph type="body" idx="1"/>
          </p:nvPr>
        </p:nvSpPr>
        <p:spPr>
          <a:xfrm>
            <a:off x="4356100" y="1628775"/>
            <a:ext cx="4537075" cy="447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69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Бегунок, перемещаясь по виткам первичной обмотки, отделяет их часть для вторичной, отдавая напряжение на нагрузку, чем больше витков, тем больше напряжение на нагрузке.</a:t>
            </a:r>
            <a:endParaRPr/>
          </a:p>
          <a:p>
            <a:pPr marL="469900" lvl="0" indent="-3175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lvl="0" indent="-469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en-US" sz="2400" b="0" i="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Применяется</a:t>
            </a: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- регулятор переменного напряжения (ЛАТР) для запуска асинхронных машин.</a:t>
            </a:r>
            <a:endParaRPr/>
          </a:p>
          <a:p>
            <a:pPr marL="469900" lvl="0" indent="-317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1" name="Google Shape;271;p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420937"/>
            <a:ext cx="4244975" cy="291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685800" y="404812"/>
            <a:ext cx="7772400" cy="115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Verdana"/>
              <a:buNone/>
            </a:pPr>
            <a:r>
              <a:rPr lang="ru-RU" sz="1900" b="1" i="1" u="sng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en-US" sz="1900" b="1" i="1" u="sng" dirty="0" err="1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Трансформатор</a:t>
            </a:r>
            <a:r>
              <a:rPr lang="en-US" sz="1900" b="1" i="1" u="none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1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en-US" sz="1900" b="0" i="1" u="none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это</a:t>
            </a:r>
            <a:r>
              <a:rPr lang="en-US" sz="1900" b="0" i="1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0" i="1" u="none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статический</a:t>
            </a:r>
            <a:r>
              <a:rPr lang="en-US" sz="1900" b="0" i="1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0" i="1" u="none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электромагнитный</a:t>
            </a:r>
            <a:r>
              <a:rPr lang="en-US" sz="1900" b="0" i="1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0" i="1" u="none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аппарат</a:t>
            </a:r>
            <a:r>
              <a:rPr lang="en-US" sz="1900" b="0" i="1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900" b="0" i="1" u="none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преобразующий</a:t>
            </a:r>
            <a:r>
              <a:rPr lang="en-US" sz="1900" b="0" i="1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0" i="1" u="none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величину</a:t>
            </a:r>
            <a:r>
              <a:rPr lang="en-US" sz="1900" b="0" i="1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0" i="1" u="none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переменного</a:t>
            </a:r>
            <a:r>
              <a:rPr lang="en-US" sz="1900" b="0" i="1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0" i="1" u="none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напряжения</a:t>
            </a:r>
            <a:r>
              <a:rPr lang="en-US" sz="1900" b="0" i="1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0" i="1" u="none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при</a:t>
            </a:r>
            <a:r>
              <a:rPr lang="en-US" sz="1900" b="0" i="1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0" i="1" u="none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неизменной</a:t>
            </a:r>
            <a:r>
              <a:rPr lang="en-US" sz="1900" b="0" i="1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0" i="1" u="none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частоте</a:t>
            </a:r>
            <a:r>
              <a:rPr lang="en-US" sz="1900" b="0" i="1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Классификация</a:t>
            </a:r>
            <a:r>
              <a:rPr lang="en-US" sz="30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трансформаторов</a:t>
            </a:r>
            <a:r>
              <a:rPr lang="en-US" sz="30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dirty="0"/>
          </a:p>
          <a:p>
            <a:pPr marL="469900" lvl="0" indent="-469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□"/>
            </a:pPr>
            <a:r>
              <a:rPr lang="en-US" sz="2100" b="0" i="0" u="sng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</a:t>
            </a:r>
            <a:r>
              <a:rPr lang="en-US" sz="2100" b="0" i="0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00" b="0" i="0" u="sng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количеству</a:t>
            </a:r>
            <a:r>
              <a:rPr lang="en-US" sz="2100" b="0" i="0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00" b="0" i="0" u="sng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фаз</a:t>
            </a:r>
            <a:r>
              <a:rPr lang="en-US" sz="21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US" sz="21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однофазные</a:t>
            </a:r>
            <a:r>
              <a:rPr lang="en-US" sz="21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1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трехфазные</a:t>
            </a:r>
            <a:endParaRPr dirty="0"/>
          </a:p>
          <a:p>
            <a:pPr marL="469900" lvl="0" indent="-469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□"/>
            </a:pPr>
            <a:r>
              <a:rPr lang="en-US" sz="2100" b="0" i="0" u="sng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</a:t>
            </a:r>
            <a:r>
              <a:rPr lang="en-US" sz="2100" b="0" i="0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00" b="0" i="0" u="sng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виду</a:t>
            </a:r>
            <a:r>
              <a:rPr lang="en-US" sz="2100" b="0" i="0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00" b="0" i="0" u="sng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магнитопровода</a:t>
            </a:r>
            <a:r>
              <a:rPr lang="en-US" sz="21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US" sz="21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стержневые</a:t>
            </a:r>
            <a:r>
              <a:rPr lang="en-US" sz="21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1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броневые</a:t>
            </a:r>
            <a:r>
              <a:rPr lang="en-US" sz="21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1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тороидальные</a:t>
            </a:r>
            <a:endParaRPr dirty="0"/>
          </a:p>
          <a:p>
            <a:pPr marL="469900" lvl="0" indent="-469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□"/>
            </a:pPr>
            <a:r>
              <a:rPr lang="en-US" sz="2100" b="0" i="0" u="sng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</a:t>
            </a:r>
            <a:r>
              <a:rPr lang="en-US" sz="2100" b="0" i="0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00" b="0" i="0" u="sng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назначению</a:t>
            </a:r>
            <a:r>
              <a:rPr lang="en-US" sz="21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US" sz="21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силовые</a:t>
            </a:r>
            <a:r>
              <a:rPr lang="en-US" sz="21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en-US" sz="21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питающие</a:t>
            </a:r>
            <a:r>
              <a:rPr lang="en-US" sz="21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), </a:t>
            </a:r>
            <a:r>
              <a:rPr lang="en-US" sz="21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измерительные</a:t>
            </a:r>
            <a:r>
              <a:rPr lang="en-US" sz="21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en-US" sz="21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расширяют</a:t>
            </a:r>
            <a:r>
              <a:rPr lang="en-US" sz="21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пределы</a:t>
            </a:r>
            <a:r>
              <a:rPr lang="en-US" sz="21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измерения</a:t>
            </a:r>
            <a:r>
              <a:rPr lang="en-US" sz="21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приборов</a:t>
            </a:r>
            <a:r>
              <a:rPr lang="en-US" sz="21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 и </a:t>
            </a:r>
            <a:r>
              <a:rPr lang="en-US" sz="21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специальные</a:t>
            </a:r>
            <a:r>
              <a:rPr lang="en-US" sz="21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en-US" sz="21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например</a:t>
            </a:r>
            <a:r>
              <a:rPr lang="en-US" sz="21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сварочные</a:t>
            </a:r>
            <a:r>
              <a:rPr lang="en-US" sz="21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dirty="0"/>
          </a:p>
          <a:p>
            <a:pPr marL="469900" lvl="0" indent="-469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□"/>
            </a:pPr>
            <a:r>
              <a:rPr lang="en-US" sz="2100" b="0" i="0" u="sng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</a:t>
            </a:r>
            <a:r>
              <a:rPr lang="en-US" sz="2100" b="0" i="0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00" b="0" i="0" u="sng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значению</a:t>
            </a:r>
            <a:r>
              <a:rPr lang="en-US" sz="2100" b="0" i="0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00" b="0" i="0" u="sng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выходного</a:t>
            </a:r>
            <a:r>
              <a:rPr lang="en-US" sz="2100" b="0" i="0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00" b="0" i="0" u="sng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напряжения</a:t>
            </a:r>
            <a:r>
              <a:rPr lang="en-US" sz="21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US" sz="21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понижающие</a:t>
            </a:r>
            <a:r>
              <a:rPr lang="en-US" sz="21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1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повышающие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2000" b="1" i="1" u="sng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Измерительные трансформаторы</a:t>
            </a:r>
            <a:r>
              <a:rPr lang="en-US" sz="2000" b="0" i="1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– расширяют пределы измерения приборов на переменном токе за счет разницы количества витков первичной и вторичной обмоток.</a:t>
            </a:r>
            <a:endParaRPr/>
          </a:p>
        </p:txBody>
      </p:sp>
      <p:pic>
        <p:nvPicPr>
          <p:cNvPr id="277" name="Google Shape;277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2420937"/>
            <a:ext cx="37846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0"/>
          <p:cNvSpPr txBox="1"/>
          <p:nvPr/>
        </p:nvSpPr>
        <p:spPr>
          <a:xfrm>
            <a:off x="4643437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□"/>
            </a:pP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Измерительный трансформатор тока работает </a:t>
            </a:r>
            <a:r>
              <a:rPr lang="en-US" sz="2600" b="0" i="0" u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в режиме короткого замыкания</a:t>
            </a:r>
            <a:r>
              <a:rPr lang="en-US" sz="2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через него можно включить амперметр и токовую катушку ваттметра.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4" name="Google Shape;284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2205037"/>
            <a:ext cx="3763962" cy="338296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1"/>
          <p:cNvSpPr txBox="1">
            <a:spLocks noGrp="1"/>
          </p:cNvSpPr>
          <p:nvPr>
            <p:ph type="body" idx="1"/>
          </p:nvPr>
        </p:nvSpPr>
        <p:spPr>
          <a:xfrm>
            <a:off x="4643437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Измерительный трансформатор напряжения работает </a:t>
            </a:r>
            <a:r>
              <a:rPr lang="en-US" sz="2400" b="0" i="0" u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в режиме холостого хода</a:t>
            </a: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через него можно включить вольтметр, герцметр и  вольтметровую катушку ваттметра.</a:t>
            </a:r>
            <a:endParaRPr/>
          </a:p>
        </p:txBody>
      </p:sp>
      <p:pic>
        <p:nvPicPr>
          <p:cNvPr id="286" name="Google Shape;286;p4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2205037"/>
            <a:ext cx="3763962" cy="3382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847012" cy="118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None/>
            </a:pPr>
            <a:r>
              <a:rPr lang="en-US" sz="2400" b="1" i="1" u="sng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Сварочный трансформатор</a:t>
            </a:r>
            <a:r>
              <a:rPr lang="en-US" sz="2400" b="1" i="1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1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используется для получения электрической дуги, используемой для сварки.</a:t>
            </a:r>
            <a:endParaRPr/>
          </a:p>
        </p:txBody>
      </p:sp>
      <p:sp>
        <p:nvSpPr>
          <p:cNvPr id="292" name="Google Shape;292;p42"/>
          <p:cNvSpPr txBox="1">
            <a:spLocks noGrp="1"/>
          </p:cNvSpPr>
          <p:nvPr>
            <p:ph type="body" idx="1"/>
          </p:nvPr>
        </p:nvSpPr>
        <p:spPr>
          <a:xfrm>
            <a:off x="539750" y="2852737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□"/>
            </a:pPr>
            <a:r>
              <a:rPr lang="en-US" sz="2000" b="0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Трансформатор должен легко переходить из режима холостого хода в режим короткого замыкания. Для этого у него увеличивают поток рассеивания, чтобы получить падающую внешнюю характеристику.</a:t>
            </a:r>
            <a:endParaRPr/>
          </a:p>
          <a:p>
            <a:pPr marL="469900" lvl="0" indent="-3429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b="0" i="1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3" name="Google Shape;293;p42"/>
          <p:cNvSpPr txBox="1"/>
          <p:nvPr/>
        </p:nvSpPr>
        <p:spPr>
          <a:xfrm>
            <a:off x="395287" y="836612"/>
            <a:ext cx="77724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2000" b="1" i="1" u="sng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Сварочные трансформаторы типа СТН</a:t>
            </a:r>
            <a:r>
              <a:rPr lang="en-US" sz="2000" b="0" i="1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– с дроссельными катушками, которые увеличивающими поток рассеивания и служат для регулирования сварочного тока.</a:t>
            </a:r>
            <a:endParaRPr/>
          </a:p>
        </p:txBody>
      </p:sp>
      <p:sp>
        <p:nvSpPr>
          <p:cNvPr id="299" name="Google Shape;299;p43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4191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</a:pPr>
            <a:endParaRPr sz="2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lvl="0" indent="-469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□"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 – трансформатор</a:t>
            </a:r>
            <a:endParaRPr/>
          </a:p>
          <a:p>
            <a:pPr marL="469900" lvl="0" indent="-469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□"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 – регулятор</a:t>
            </a:r>
            <a:endParaRPr/>
          </a:p>
          <a:p>
            <a:pPr marL="469900" lvl="0" indent="-469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□"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 – сварочный электрод</a:t>
            </a:r>
            <a:endParaRPr/>
          </a:p>
          <a:p>
            <a:pPr marL="469900" lvl="0" indent="-469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□"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4 - плита</a:t>
            </a:r>
            <a:endParaRPr/>
          </a:p>
          <a:p>
            <a:pPr marL="469900" lvl="0" indent="-33020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0" name="Google Shape;300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2205037"/>
            <a:ext cx="4248150" cy="3287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574675" y="692150"/>
            <a:ext cx="8001000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Verdana"/>
              <a:buNone/>
            </a:pPr>
            <a:r>
              <a:rPr lang="en-US" sz="2100" b="1" i="1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Виды однофазных трансформаторов</a:t>
            </a:r>
            <a:endParaRPr/>
          </a:p>
        </p:txBody>
      </p:sp>
      <p:pic>
        <p:nvPicPr>
          <p:cNvPr id="158" name="Google Shape;158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720850"/>
            <a:ext cx="4232275" cy="224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1874837"/>
            <a:ext cx="4495800" cy="190341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685800" y="4114800"/>
            <a:ext cx="7772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69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□"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а) – стержневой трансформатор (обмотки разнесены на два стержня)</a:t>
            </a:r>
            <a:endParaRPr/>
          </a:p>
          <a:p>
            <a:pPr marL="469900" lvl="0" indent="-469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□"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б) – броневой трансформатор (обмотки наматываются одна поверх другой, обмотка высшего напряжения находится на обмотке низшего напряжения)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4097337" cy="268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Verdana"/>
              <a:buNone/>
            </a:pPr>
            <a:r>
              <a:rPr lang="en-US" sz="2500" b="1" i="1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Устройство однофазного трансформатора</a:t>
            </a:r>
            <a:endParaRPr/>
          </a:p>
        </p:txBody>
      </p:sp>
      <p:pic>
        <p:nvPicPr>
          <p:cNvPr id="166" name="Google Shape;166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67175" y="620712"/>
            <a:ext cx="4746625" cy="27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304800" y="3810000"/>
            <a:ext cx="86868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□"/>
            </a:pPr>
            <a:r>
              <a:rPr lang="en-US" sz="2200" b="1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Замкнутый магнитопровод</a:t>
            </a: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(шихтован) набран из листов электротехнической стали толщиной 0,35-0,5 мм, изолированных лаком (для уменьшения потерь на вихревые токи). Верхняя часть магнитопровода – ярмо, там где одеты обмотки – стержень.</a:t>
            </a:r>
            <a:endParaRPr/>
          </a:p>
          <a:p>
            <a:pPr marL="469900" lvl="0" indent="-469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□"/>
            </a:pPr>
            <a:r>
              <a:rPr lang="en-US" sz="2200" b="1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Обмотки</a:t>
            </a: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из медного провода располагаются на стержнях, изолированы от них. Первичная обмотка запитывается от сети, а к вторичной присоединяют нагрузку.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685800" y="406400"/>
            <a:ext cx="77724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Verdana"/>
              <a:buNone/>
            </a:pPr>
            <a:r>
              <a:rPr lang="en-US" sz="1900" b="1" i="1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Принцип работы однофазного трансформатора основан на явлении взаимоиндукции и законе электромагнитной индукции</a:t>
            </a:r>
            <a:endParaRPr/>
          </a:p>
        </p:txBody>
      </p:sp>
      <p:pic>
        <p:nvPicPr>
          <p:cNvPr id="173" name="Google Shape;173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417762"/>
            <a:ext cx="3330575" cy="265588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 txBox="1">
            <a:spLocks noGrp="1"/>
          </p:cNvSpPr>
          <p:nvPr>
            <p:ph type="body" idx="1"/>
          </p:nvPr>
        </p:nvSpPr>
        <p:spPr>
          <a:xfrm>
            <a:off x="3505200" y="1828800"/>
            <a:ext cx="54102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sz="2000" b="0" i="1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lvl="0" indent="-469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□"/>
            </a:pPr>
            <a:r>
              <a:rPr lang="en-US" sz="2000" b="0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 подключении первичной обмотки трансформатора в сеть по обмотке протекает переменный ток, который создает в магнитопроводе переменный магнитный поток </a:t>
            </a:r>
            <a:r>
              <a:rPr lang="en-US" sz="2200" b="0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 </a:t>
            </a:r>
            <a:r>
              <a:rPr lang="en-US" sz="2000" b="0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он замыкается, пронизывая витки вторичной обмотки, и наводит там </a:t>
            </a:r>
            <a:r>
              <a:rPr lang="en-US" sz="2000" b="0" i="1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 закону электромагнитной индукции</a:t>
            </a:r>
            <a:r>
              <a:rPr lang="en-US" sz="2000" b="0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ЭДС. Эту ЭДС и используют для питания нагрузки. Преобразование напряжения достигается за счет разного количества витков обмоток.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574675" y="407987"/>
            <a:ext cx="8001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Verdana"/>
              <a:buNone/>
            </a:pPr>
            <a:r>
              <a:rPr lang="en-US" sz="1900" b="1" i="1" u="sng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Коэффициент трансформации</a:t>
            </a:r>
            <a:r>
              <a:rPr lang="en-US" sz="1900" b="1" i="1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показывает во сколько раз происходит изменение переменного напряжения</a:t>
            </a:r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684212" y="3284537"/>
            <a:ext cx="7199312" cy="331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69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b="1" i="1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lvl="0" indent="-469900" algn="ctr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600" b="1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Формула трансформаторной ЭДС:</a:t>
            </a:r>
            <a:endParaRPr/>
          </a:p>
          <a:p>
            <a:pPr marL="469900" lvl="0" indent="-469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2600" b="1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</a:t>
            </a:r>
            <a:r>
              <a:rPr lang="en-US" sz="3000" b="1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en-US" sz="2000" b="1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количество витков</a:t>
            </a:r>
            <a:endParaRPr/>
          </a:p>
          <a:p>
            <a:pPr marL="469900" lvl="0" indent="-469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600" b="1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</a:t>
            </a:r>
            <a:r>
              <a:rPr lang="en-US" sz="2200" b="1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– магнитный поток (Вб)</a:t>
            </a:r>
            <a:endParaRPr/>
          </a:p>
          <a:p>
            <a:pPr marL="469900" lvl="0" indent="-469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2600" b="1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</a:t>
            </a:r>
            <a:r>
              <a:rPr lang="en-US" sz="3000" b="1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- </a:t>
            </a:r>
            <a:r>
              <a:rPr lang="en-US" sz="2000" b="1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частота  (Гц)</a:t>
            </a:r>
            <a:endParaRPr/>
          </a:p>
        </p:txBody>
      </p:sp>
      <p:pic>
        <p:nvPicPr>
          <p:cNvPr id="181" name="Google Shape;181;p26" descr="Изображение выглядит как объект, часы, рисунок&#10;&#10;Автоматически созданное описание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00337" y="2058987"/>
            <a:ext cx="392430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 descr="Изображение выглядит как объект, часы&#10;&#10;Автоматически созданное описание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076825" y="4724400"/>
            <a:ext cx="3924300" cy="129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685800" y="222250"/>
            <a:ext cx="7772400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Verdana"/>
              <a:buNone/>
            </a:pPr>
            <a:r>
              <a:rPr lang="en-US" sz="1900" b="1" i="1" u="sng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2,  Режим холостого хода</a:t>
            </a:r>
            <a:r>
              <a:rPr lang="en-US" sz="1900" b="1" i="1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en-US" sz="19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к первичной обмотке подведено номинальное напряжение, в ней протекает минимальный ток, а вторичная обмотка разомкнута.</a:t>
            </a:r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1"/>
          </p:nvPr>
        </p:nvSpPr>
        <p:spPr>
          <a:xfrm>
            <a:off x="4645025" y="1752600"/>
            <a:ext cx="3922712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lvl="0" indent="-469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□"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Ваттметр включенный в цепь первичной обмотки измерит  потери холостого хода, которые идут на перемагничивание железа </a:t>
            </a:r>
            <a:r>
              <a:rPr lang="en-US" sz="2200" b="0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(МАГНИТНЫЕ ПОТЕРИ)</a:t>
            </a:r>
            <a:endParaRPr/>
          </a:p>
        </p:txBody>
      </p:sp>
      <p:sp>
        <p:nvSpPr>
          <p:cNvPr id="189" name="Google Shape;189;p27"/>
          <p:cNvSpPr txBox="1"/>
          <p:nvPr/>
        </p:nvSpPr>
        <p:spPr>
          <a:xfrm>
            <a:off x="3667125" y="29098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3667125" y="29098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1" name="Google Shape;191;p27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6737" y="2751137"/>
            <a:ext cx="3922712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304800" y="404812"/>
            <a:ext cx="81534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Verdana"/>
              <a:buNone/>
            </a:pPr>
            <a:r>
              <a:rPr lang="en-US" sz="1900" b="1" i="1" u="sng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Режим короткого замыкания</a:t>
            </a:r>
            <a:r>
              <a:rPr lang="en-US" sz="1900" b="1" i="1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en-US" sz="19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к первичной обмотке подведено 5-10% от номинального напряжения, а вторичная обмотка замкнута, в ней протекает максимальный ток.</a:t>
            </a:r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4645025" y="1752600"/>
            <a:ext cx="3922712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</a:pPr>
            <a:endParaRPr sz="2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lvl="0" indent="-469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□"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Ваттметр включенный в цепь первичной обмотки измерит  потери короткого замыкания, которые идут на нагрев проводников обмотки </a:t>
            </a:r>
            <a:r>
              <a:rPr lang="en-US" sz="2200" b="0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(ЭЛЕКТРИЧЕСКИЕ ПОТЕРИ)</a:t>
            </a:r>
            <a:endParaRPr/>
          </a:p>
          <a:p>
            <a:pPr marL="469900" lvl="0" indent="-33020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b="0" i="1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3667125" y="29098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9" name="Google Shape;199;p28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971800"/>
            <a:ext cx="3810000" cy="218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574675" y="460375"/>
            <a:ext cx="8001000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Verdana"/>
              <a:buNone/>
            </a:pPr>
            <a:r>
              <a:rPr lang="en-US" sz="2500" b="1" i="1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Коэффициент полезного действия трансформатора</a:t>
            </a:r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566737" y="3551237"/>
            <a:ext cx="7929562" cy="246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□"/>
            </a:pPr>
            <a:r>
              <a:rPr lang="en-US" sz="2200" b="1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Р1 = U · I  </a:t>
            </a:r>
            <a:r>
              <a:rPr lang="en-US" sz="3000" b="1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– потребляемая из сети мощность</a:t>
            </a:r>
            <a:endParaRPr/>
          </a:p>
          <a:p>
            <a:pPr marL="469900" lvl="0" indent="-469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□"/>
            </a:pPr>
            <a:r>
              <a:rPr lang="en-US" sz="2200" b="1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Р2 = Р1 - (Рэл+Рм)  </a:t>
            </a:r>
            <a:r>
              <a:rPr lang="en-US" sz="2000" b="1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– полезная мощность, отдаваемая нагрузке</a:t>
            </a:r>
            <a:endParaRPr/>
          </a:p>
          <a:p>
            <a:pPr marL="469900" lvl="0" indent="-469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□"/>
            </a:pPr>
            <a:r>
              <a:rPr lang="en-US" sz="2200" b="1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Рэл+Рм</a:t>
            </a:r>
            <a:r>
              <a:rPr lang="en-US" sz="2600" b="1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r>
              <a:rPr lang="en-US" sz="2000" b="1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– электрические и магнитные потери мощности</a:t>
            </a:r>
            <a:endParaRPr/>
          </a:p>
        </p:txBody>
      </p:sp>
      <p:pic>
        <p:nvPicPr>
          <p:cNvPr id="206" name="Google Shape;206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16237" y="1844675"/>
            <a:ext cx="3384550" cy="1643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Microsoft Office PowerPoint</Application>
  <PresentationFormat>Экран (4:3)</PresentationFormat>
  <Paragraphs>82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1_Профиль</vt:lpstr>
      <vt:lpstr>Профиль</vt:lpstr>
      <vt:lpstr> Трансформаторы</vt:lpstr>
      <vt:lpstr>1 Трансформатор – это статический электромагнитный аппарат, преобразующий величину переменного напряжения при неизменной частоте.</vt:lpstr>
      <vt:lpstr>Виды однофазных трансформаторов</vt:lpstr>
      <vt:lpstr>Устройство однофазного трансформатора</vt:lpstr>
      <vt:lpstr>Принцип работы однофазного трансформатора основан на явлении взаимоиндукции и законе электромагнитной индукции</vt:lpstr>
      <vt:lpstr>Коэффициент трансформации показывает во сколько раз происходит изменение переменного напряжения</vt:lpstr>
      <vt:lpstr>2,  Режим холостого хода – к первичной обмотке подведено номинальное напряжение, в ней протекает минимальный ток, а вторичная обмотка разомкнута.</vt:lpstr>
      <vt:lpstr>Режим короткого замыкания – к первичной обмотке подведено 5-10% от номинального напряжения, а вторичная обмотка замкнута, в ней протекает максимальный ток.</vt:lpstr>
      <vt:lpstr>Коэффициент полезного действия трансформатора</vt:lpstr>
      <vt:lpstr>Трехфазные трансформаторы</vt:lpstr>
      <vt:lpstr>В ЛЭП используют мощные трехфазные силовые трансформаторы.</vt:lpstr>
      <vt:lpstr>Принципиальная схема трехфазного трансформатора  1 – магнитопровод 2- первичная обмотка 3 – вторичная обмотка</vt:lpstr>
      <vt:lpstr>Трехфазный силовой трансформатор</vt:lpstr>
      <vt:lpstr>Для подключения трансформатора к ЛЭП на крышке бака есть выводы- фарфоровые изоляторы с медными стержнями.</vt:lpstr>
      <vt:lpstr>Коэффициент трансформации трехфазного трансформатора зависит от способа включения обмоток  и может изменяться в 1,7 раз</vt:lpstr>
      <vt:lpstr>Презентация PowerPoint</vt:lpstr>
      <vt:lpstr>4,  Специальные трансформаторы</vt:lpstr>
      <vt:lpstr>Автотрансформатор – это трансформатор, часть первичной обмотки которого принадлежит вторичной, поэтому у него можно плавно изменять коэффициент трансформации, т.е. напряжение на выходе варьируется.</vt:lpstr>
      <vt:lpstr>Принцип работы автотрансформатора</vt:lpstr>
      <vt:lpstr>Измерительные трансформаторы – расширяют пределы измерения приборов на переменном токе за счет разницы количества витков первичной и вторичной обмоток.</vt:lpstr>
      <vt:lpstr>Презентация PowerPoint</vt:lpstr>
      <vt:lpstr>Сварочный трансформатор используется для получения электрической дуги, используемой для сварки.</vt:lpstr>
      <vt:lpstr>Сварочные трансформаторы типа СТН– с дроссельными катушками, которые увеличивающими поток рассеивания и служат для регулирования сварочного тока.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Трансформаторы</dc:title>
  <cp:lastModifiedBy>Admin</cp:lastModifiedBy>
  <cp:revision>1</cp:revision>
  <dcterms:modified xsi:type="dcterms:W3CDTF">2023-03-01T07:59:34Z</dcterms:modified>
</cp:coreProperties>
</file>